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embeddedFontLst>
    <p:embeddedFont>
      <p:font typeface="Fraunces Extra Bold" panose="020B0604020202020204" charset="0"/>
      <p:regular r:id="rId33"/>
    </p:embeddedFont>
    <p:embeddedFont>
      <p:font typeface="Nobile" panose="020B0604020202020204" charset="0"/>
      <p:regular r:id="rId34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77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55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Digital Agriculture Recommender System (DARS)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33863"/>
            <a:ext cx="54458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SRS + SDS Presentation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51410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Prepared By: Anas, Talha, Mustafa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254E7-8C62-CF37-D318-1EFE61FA5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6" y="950539"/>
            <a:ext cx="14355550" cy="632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4811078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Domain Model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2361" y="1512570"/>
            <a:ext cx="1304567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are the main conceptual objects of DARS and how they relate.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2361" y="2036802"/>
            <a:ext cx="4220289" cy="1791414"/>
          </a:xfrm>
          <a:prstGeom prst="roundRect">
            <a:avLst>
              <a:gd name="adj" fmla="val 9669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1699736" y="2229207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Farmer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84766" y="2645212"/>
            <a:ext cx="3835479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Primary user requesting recommendations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84766" y="3328035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soil data &amp; symptoms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5205055" y="2036802"/>
            <a:ext cx="4220289" cy="1791414"/>
          </a:xfrm>
          <a:prstGeom prst="roundRect">
            <a:avLst>
              <a:gd name="adj" fmla="val 9669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6112431" y="2229207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Soil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97460" y="2645212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soil type, pH, fertility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397460" y="3020258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soil–crop matching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9617750" y="2036802"/>
            <a:ext cx="4220289" cy="1791414"/>
          </a:xfrm>
          <a:prstGeom prst="roundRect">
            <a:avLst>
              <a:gd name="adj" fmla="val 9669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10525125" y="2229207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10155" y="2645212"/>
            <a:ext cx="3835479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Contains crop attributes (season, requirements)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9810155" y="3328035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in recommendation generation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92361" y="4020622"/>
            <a:ext cx="4220289" cy="1851660"/>
          </a:xfrm>
          <a:prstGeom prst="roundRect">
            <a:avLst>
              <a:gd name="adj" fmla="val 9354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1699736" y="4213027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Disease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84766" y="4629031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disease names &amp; symptoms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984766" y="5004078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Linked to crops for diagnosis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5205055" y="4020622"/>
            <a:ext cx="4220289" cy="1851660"/>
          </a:xfrm>
          <a:prstGeom prst="roundRect">
            <a:avLst>
              <a:gd name="adj" fmla="val 9354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5871805" y="4213027"/>
            <a:ext cx="2886670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Treatment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5397460" y="4689277"/>
            <a:ext cx="3835479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chemical/organic treatment options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5397460" y="5372100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Attached to diseases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9617750" y="4020622"/>
            <a:ext cx="4220289" cy="1851660"/>
          </a:xfrm>
          <a:prstGeom prst="roundRect">
            <a:avLst>
              <a:gd name="adj" fmla="val 9354"/>
            </a:avLst>
          </a:prstGeom>
          <a:solidFill>
            <a:srgbClr val="E8F3E8"/>
          </a:solidFill>
          <a:ln/>
        </p:spPr>
      </p:sp>
      <p:sp>
        <p:nvSpPr>
          <p:cNvPr id="25" name="Text 23"/>
          <p:cNvSpPr/>
          <p:nvPr/>
        </p:nvSpPr>
        <p:spPr>
          <a:xfrm>
            <a:off x="10284500" y="4213027"/>
            <a:ext cx="2886670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Recommendation</a:t>
            </a:r>
            <a:endParaRPr lang="en-US" sz="2250" dirty="0"/>
          </a:p>
        </p:txBody>
      </p:sp>
      <p:sp>
        <p:nvSpPr>
          <p:cNvPr id="26" name="Text 24"/>
          <p:cNvSpPr/>
          <p:nvPr/>
        </p:nvSpPr>
        <p:spPr>
          <a:xfrm>
            <a:off x="9810155" y="4689277"/>
            <a:ext cx="3835479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 advice (crop, soil, disease, demand)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9810155" y="5372100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Generated by rule engine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792361" y="6064687"/>
            <a:ext cx="4220289" cy="1543883"/>
          </a:xfrm>
          <a:prstGeom prst="roundRect">
            <a:avLst>
              <a:gd name="adj" fmla="val 11219"/>
            </a:avLst>
          </a:prstGeom>
          <a:solidFill>
            <a:srgbClr val="E8F3E8"/>
          </a:solidFill>
          <a:ln/>
        </p:spPr>
      </p:sp>
      <p:sp>
        <p:nvSpPr>
          <p:cNvPr id="29" name="Text 27"/>
          <p:cNvSpPr/>
          <p:nvPr/>
        </p:nvSpPr>
        <p:spPr>
          <a:xfrm>
            <a:off x="1699736" y="6257092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984766" y="6673096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datasets &amp; rules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984766" y="7048143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system accuracy</a:t>
            </a:r>
            <a:endParaRPr lang="en-US" sz="1500" dirty="0"/>
          </a:p>
        </p:txBody>
      </p:sp>
      <p:sp>
        <p:nvSpPr>
          <p:cNvPr id="32" name="Shape 30"/>
          <p:cNvSpPr/>
          <p:nvPr/>
        </p:nvSpPr>
        <p:spPr>
          <a:xfrm>
            <a:off x="5205055" y="6064687"/>
            <a:ext cx="4220289" cy="1543883"/>
          </a:xfrm>
          <a:prstGeom prst="roundRect">
            <a:avLst>
              <a:gd name="adj" fmla="val 11219"/>
            </a:avLst>
          </a:prstGeom>
          <a:solidFill>
            <a:srgbClr val="E8F3E8"/>
          </a:solidFill>
          <a:ln/>
        </p:spPr>
      </p:sp>
      <p:sp>
        <p:nvSpPr>
          <p:cNvPr id="33" name="Text 31"/>
          <p:cNvSpPr/>
          <p:nvPr/>
        </p:nvSpPr>
        <p:spPr>
          <a:xfrm>
            <a:off x="5871805" y="6257092"/>
            <a:ext cx="2886670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Rule Set</a:t>
            </a:r>
            <a:endParaRPr lang="en-US" sz="2250" dirty="0"/>
          </a:p>
        </p:txBody>
      </p:sp>
      <p:sp>
        <p:nvSpPr>
          <p:cNvPr id="34" name="Text 32"/>
          <p:cNvSpPr/>
          <p:nvPr/>
        </p:nvSpPr>
        <p:spPr>
          <a:xfrm>
            <a:off x="5397460" y="6733342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IF–THEN logic for recommendations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5397460" y="7108388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Updated by admin/agronomist</a:t>
            </a:r>
            <a:endParaRPr lang="en-US" sz="1500" dirty="0"/>
          </a:p>
        </p:txBody>
      </p:sp>
      <p:sp>
        <p:nvSpPr>
          <p:cNvPr id="36" name="Shape 34"/>
          <p:cNvSpPr/>
          <p:nvPr/>
        </p:nvSpPr>
        <p:spPr>
          <a:xfrm>
            <a:off x="9617750" y="6064687"/>
            <a:ext cx="4220289" cy="1543883"/>
          </a:xfrm>
          <a:prstGeom prst="roundRect">
            <a:avLst>
              <a:gd name="adj" fmla="val 11219"/>
            </a:avLst>
          </a:prstGeom>
          <a:solidFill>
            <a:srgbClr val="E8F3E8"/>
          </a:solidFill>
          <a:ln/>
        </p:spPr>
      </p:sp>
      <p:sp>
        <p:nvSpPr>
          <p:cNvPr id="37" name="Text 35"/>
          <p:cNvSpPr/>
          <p:nvPr/>
        </p:nvSpPr>
        <p:spPr>
          <a:xfrm>
            <a:off x="10284500" y="6257092"/>
            <a:ext cx="2886670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Demand Trend</a:t>
            </a:r>
            <a:endParaRPr lang="en-US" sz="2250" dirty="0"/>
          </a:p>
        </p:txBody>
      </p:sp>
      <p:sp>
        <p:nvSpPr>
          <p:cNvPr id="38" name="Text 36"/>
          <p:cNvSpPr/>
          <p:nvPr/>
        </p:nvSpPr>
        <p:spPr>
          <a:xfrm>
            <a:off x="9810155" y="6733342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seasonal/historical demand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9810155" y="7108388"/>
            <a:ext cx="3835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demand forecasting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18F99-A635-F02F-0763-7528DB400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66" y="113142"/>
            <a:ext cx="4456252" cy="800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5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Class Diagram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505664"/>
            <a:ext cx="4226600" cy="1335762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1697474" y="1687116"/>
            <a:ext cx="241911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(Abstract Class)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75241" y="2079427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 class for all system users; handles authentication and profiles.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201841" y="1505664"/>
            <a:ext cx="4226600" cy="1335762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6025515" y="1687116"/>
            <a:ext cx="257925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Farmer (inherits User)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83292" y="2079427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Requests recommendations and views results/history.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609892" y="1505664"/>
            <a:ext cx="4226719" cy="1335762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10475000" y="1687116"/>
            <a:ext cx="24963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 (inherits User)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91343" y="2079427"/>
            <a:ext cx="386381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users, rules, and all system datasets.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93790" y="3022878"/>
            <a:ext cx="4226600" cy="1392436"/>
          </a:xfrm>
          <a:prstGeom prst="roundRect">
            <a:avLst>
              <a:gd name="adj" fmla="val 11729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1359813" y="3204329"/>
            <a:ext cx="30945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Agronomist (inherits User)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75241" y="3596640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Validates recommendations and updates domain knowledge.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5201841" y="3022878"/>
            <a:ext cx="4226600" cy="1392436"/>
          </a:xfrm>
          <a:prstGeom prst="roundRect">
            <a:avLst>
              <a:gd name="adj" fmla="val 11729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5954197" y="320432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5383292" y="3653314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crop data (season, nutrient needs, demand, suitability).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9609892" y="3022878"/>
            <a:ext cx="4226719" cy="1392436"/>
          </a:xfrm>
          <a:prstGeom prst="roundRect">
            <a:avLst>
              <a:gd name="adj" fmla="val 11729"/>
            </a:avLst>
          </a:prstGeom>
          <a:solidFill>
            <a:srgbClr val="E8F3E8"/>
          </a:solidFill>
          <a:ln/>
        </p:spPr>
      </p:sp>
      <p:sp>
        <p:nvSpPr>
          <p:cNvPr id="19" name="Text 17"/>
          <p:cNvSpPr/>
          <p:nvPr/>
        </p:nvSpPr>
        <p:spPr>
          <a:xfrm>
            <a:off x="10362248" y="320432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Soil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791343" y="3653314"/>
            <a:ext cx="386381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soil properties for suitability and improvement analysis.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93790" y="4596765"/>
            <a:ext cx="4226600" cy="1392436"/>
          </a:xfrm>
          <a:prstGeom prst="roundRect">
            <a:avLst>
              <a:gd name="adj" fmla="val 11729"/>
            </a:avLst>
          </a:prstGeom>
          <a:solidFill>
            <a:srgbClr val="E8F3E8"/>
          </a:solidFill>
          <a:ln/>
        </p:spPr>
      </p:sp>
      <p:sp>
        <p:nvSpPr>
          <p:cNvPr id="22" name="Text 20"/>
          <p:cNvSpPr/>
          <p:nvPr/>
        </p:nvSpPr>
        <p:spPr>
          <a:xfrm>
            <a:off x="1772960" y="477821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Disease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5241" y="5170527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Represents crop diseases and symptom-based identification.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5201841" y="4596765"/>
            <a:ext cx="4226600" cy="1392436"/>
          </a:xfrm>
          <a:prstGeom prst="roundRect">
            <a:avLst>
              <a:gd name="adj" fmla="val 11729"/>
            </a:avLst>
          </a:prstGeom>
          <a:solidFill>
            <a:srgbClr val="E8F3E8"/>
          </a:solidFill>
          <a:ln/>
        </p:spPr>
      </p:sp>
      <p:sp>
        <p:nvSpPr>
          <p:cNvPr id="25" name="Text 23"/>
          <p:cNvSpPr/>
          <p:nvPr/>
        </p:nvSpPr>
        <p:spPr>
          <a:xfrm>
            <a:off x="5954197" y="4778216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Treatment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5383292" y="5227201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Treatment options linked to diseases; includes chemical/organic solutions.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9609892" y="4596765"/>
            <a:ext cx="4226719" cy="1392436"/>
          </a:xfrm>
          <a:prstGeom prst="roundRect">
            <a:avLst>
              <a:gd name="adj" fmla="val 11729"/>
            </a:avLst>
          </a:prstGeom>
          <a:solidFill>
            <a:srgbClr val="E8F3E8"/>
          </a:solidFill>
          <a:ln/>
        </p:spPr>
      </p:sp>
      <p:sp>
        <p:nvSpPr>
          <p:cNvPr id="28" name="Text 26"/>
          <p:cNvSpPr/>
          <p:nvPr/>
        </p:nvSpPr>
        <p:spPr>
          <a:xfrm>
            <a:off x="10362248" y="4778216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Demand Trend</a:t>
            </a:r>
            <a:endParaRPr lang="en-US" sz="2100" dirty="0"/>
          </a:p>
        </p:txBody>
      </p:sp>
      <p:sp>
        <p:nvSpPr>
          <p:cNvPr id="29" name="Text 27"/>
          <p:cNvSpPr/>
          <p:nvPr/>
        </p:nvSpPr>
        <p:spPr>
          <a:xfrm>
            <a:off x="9791343" y="5227201"/>
            <a:ext cx="386381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Historical/seasonal crop demand data for forecasting.</a:t>
            </a:r>
            <a:endParaRPr lang="en-US" sz="1400" dirty="0"/>
          </a:p>
        </p:txBody>
      </p:sp>
      <p:sp>
        <p:nvSpPr>
          <p:cNvPr id="30" name="Shape 28"/>
          <p:cNvSpPr/>
          <p:nvPr/>
        </p:nvSpPr>
        <p:spPr>
          <a:xfrm>
            <a:off x="793790" y="6170652"/>
            <a:ext cx="4226600" cy="1392436"/>
          </a:xfrm>
          <a:prstGeom prst="roundRect">
            <a:avLst>
              <a:gd name="adj" fmla="val 11729"/>
            </a:avLst>
          </a:prstGeom>
          <a:solidFill>
            <a:srgbClr val="E8F3E8"/>
          </a:solidFill>
          <a:ln/>
        </p:spPr>
      </p:sp>
      <p:sp>
        <p:nvSpPr>
          <p:cNvPr id="31" name="Text 29"/>
          <p:cNvSpPr/>
          <p:nvPr/>
        </p:nvSpPr>
        <p:spPr>
          <a:xfrm>
            <a:off x="1546146" y="6352103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Rule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975241" y="6801088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Defines IF–THEN logic used by the recommendation engine.</a:t>
            </a:r>
            <a:endParaRPr lang="en-US" sz="1400" dirty="0"/>
          </a:p>
        </p:txBody>
      </p:sp>
      <p:sp>
        <p:nvSpPr>
          <p:cNvPr id="33" name="Shape 31"/>
          <p:cNvSpPr/>
          <p:nvPr/>
        </p:nvSpPr>
        <p:spPr>
          <a:xfrm>
            <a:off x="5201841" y="6170652"/>
            <a:ext cx="4226600" cy="1392436"/>
          </a:xfrm>
          <a:prstGeom prst="roundRect">
            <a:avLst>
              <a:gd name="adj" fmla="val 11729"/>
            </a:avLst>
          </a:prstGeom>
          <a:solidFill>
            <a:srgbClr val="E8F3E8"/>
          </a:solidFill>
          <a:ln/>
        </p:spPr>
      </p:sp>
      <p:sp>
        <p:nvSpPr>
          <p:cNvPr id="34" name="Text 32"/>
          <p:cNvSpPr/>
          <p:nvPr/>
        </p:nvSpPr>
        <p:spPr>
          <a:xfrm>
            <a:off x="5603438" y="6352103"/>
            <a:ext cx="342328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Recommendation Engine</a:t>
            </a:r>
            <a:endParaRPr lang="en-US" sz="2100" dirty="0"/>
          </a:p>
        </p:txBody>
      </p:sp>
      <p:sp>
        <p:nvSpPr>
          <p:cNvPr id="35" name="Text 33"/>
          <p:cNvSpPr/>
          <p:nvPr/>
        </p:nvSpPr>
        <p:spPr>
          <a:xfrm>
            <a:off x="5383292" y="6801088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Processes rules and generates all system recommendations.</a:t>
            </a:r>
            <a:endParaRPr lang="en-US" sz="1400" dirty="0"/>
          </a:p>
        </p:txBody>
      </p:sp>
      <p:sp>
        <p:nvSpPr>
          <p:cNvPr id="36" name="Shape 34"/>
          <p:cNvSpPr/>
          <p:nvPr/>
        </p:nvSpPr>
        <p:spPr>
          <a:xfrm>
            <a:off x="9609892" y="6170652"/>
            <a:ext cx="4226719" cy="1392436"/>
          </a:xfrm>
          <a:prstGeom prst="roundRect">
            <a:avLst>
              <a:gd name="adj" fmla="val 11729"/>
            </a:avLst>
          </a:prstGeom>
          <a:solidFill>
            <a:srgbClr val="E8F3E8"/>
          </a:solidFill>
          <a:ln/>
        </p:spPr>
      </p:sp>
      <p:sp>
        <p:nvSpPr>
          <p:cNvPr id="37" name="Text 35"/>
          <p:cNvSpPr/>
          <p:nvPr/>
        </p:nvSpPr>
        <p:spPr>
          <a:xfrm>
            <a:off x="10362248" y="6352103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Recommendation</a:t>
            </a:r>
            <a:endParaRPr lang="en-US" sz="2100" dirty="0"/>
          </a:p>
        </p:txBody>
      </p:sp>
      <p:sp>
        <p:nvSpPr>
          <p:cNvPr id="38" name="Text 36"/>
          <p:cNvSpPr/>
          <p:nvPr/>
        </p:nvSpPr>
        <p:spPr>
          <a:xfrm>
            <a:off x="9791343" y="6801088"/>
            <a:ext cx="386381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 output combining crop, soil, disease, and demand insights.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8D51B-4E33-FC60-8095-622446A29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23" y="119672"/>
            <a:ext cx="10799179" cy="798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25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Diagram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DF605-9841-0CDE-602A-E011C9B928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7" y="2081264"/>
            <a:ext cx="14272585" cy="56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6153"/>
            <a:ext cx="82531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Entity Relationship Diagram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46C57-7578-886A-16CD-6A55A0AC0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91" y="1531473"/>
            <a:ext cx="10243595" cy="642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6754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Sequence </a:t>
            </a:r>
            <a:r>
              <a:rPr lang="en-US" sz="3300" b="1" i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Diagram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921306" y="1483519"/>
            <a:ext cx="22860" cy="6049208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898446" y="1663422"/>
            <a:ext cx="340162" cy="2286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857548" y="1611094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1601748" y="154197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Participants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601748" y="1909763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 (UI)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601748" y="2241471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Authentication Service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601748" y="2573179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Gateway / Controller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601748" y="2904887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Recommendation Engine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601748" y="3236595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898446" y="4028837"/>
            <a:ext cx="340162" cy="2286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857548" y="3976509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1601748" y="390739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Main Process/Flow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601748" y="4275177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 submits recommendation request via UI.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1601748" y="4606885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Auth Service validates session token.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1601748" y="4938593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UI sends request to API Gateway with soil, region, season &amp; symptoms.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601748" y="5270302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validates token again for security.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1601748" y="5602010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retrieves soil profile, crop data, and demand trends from DB.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1601748" y="5933718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sends full request to Recommendation Engine.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601748" y="6265426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Recommendation Engine fetches rules, diseases, treatments from DB.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1601748" y="6597134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 applies rule-based logic → generates recommendation.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1601748" y="6928842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 stores the recommendation into the DB.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601748" y="7260550"/>
            <a:ext cx="1223486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returns the final recommendation to the Farmer UI.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67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 Case 01: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733317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A0411-7E85-BB98-45D2-AB37167AD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9565" y="115748"/>
            <a:ext cx="8218025" cy="8053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372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 Case 02: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730448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F7000-FDA1-113E-A624-FA4DD9CEE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58" y="1045972"/>
            <a:ext cx="9421551" cy="68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149"/>
            <a:ext cx="93784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&amp; 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32090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32090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Purpose of DARS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7980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provide data-driven recommendations, aiding farmers in making informed decisions for optimal agricultural practices.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32090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32090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17980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Farmers often rely on intuition or outdated methods, leading to inefficiencies, crop losses, and reduced profitability.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52618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5261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Proposed Solution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00330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web-based rule-based system for crop prediction, soil suitability, disease diagnosis, and market insights.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52618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5261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Intended Audience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00330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Farmers, agronomists, project stakeholders, and technical reviewers involved in agricultural technology.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37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 Case 03: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725805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ECF79-90F3-9067-8B34-7FA73EEC7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044" y="1184266"/>
            <a:ext cx="10276166" cy="692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3679031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 Case 04: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92361" y="7376874"/>
            <a:ext cx="13045678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4A92F-BCC5-0B91-2828-C72D287CC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65" y="1082397"/>
            <a:ext cx="10127847" cy="6980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2104"/>
            <a:ext cx="456866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i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Interface Design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397675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Login Screen (Farmer / Admin)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230" y="1858328"/>
            <a:ext cx="6753820" cy="53275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35175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269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i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Farmer Dashboard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25" y="1439942"/>
            <a:ext cx="9129951" cy="57307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34925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564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Soil Input Form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09" y="1461135"/>
            <a:ext cx="6555581" cy="56613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882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011"/>
            <a:ext cx="560379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 Recommendation Screen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684" y="1414582"/>
            <a:ext cx="5975033" cy="57544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33484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426"/>
            <a:ext cx="510492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Disease Diagnosis Interface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907" y="1493996"/>
            <a:ext cx="7362587" cy="55954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5531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6992"/>
            <a:ext cx="627840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Seasonal Demand Forecast Screen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896" y="1452563"/>
            <a:ext cx="7532608" cy="5678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9674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086"/>
            <a:ext cx="448389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 Panel Dashboard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092" y="1440656"/>
            <a:ext cx="8212217" cy="57021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30865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284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Cases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642943"/>
            <a:ext cx="4219099" cy="2761059"/>
          </a:xfrm>
          <a:prstGeom prst="roundRect">
            <a:avLst>
              <a:gd name="adj" fmla="val 6285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986552" y="1835706"/>
            <a:ext cx="383357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TC-AUTH-02: Invalid User Login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86552" y="2553772"/>
            <a:ext cx="38335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Inputs: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wrong username &amp; password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86552" y="2977753"/>
            <a:ext cx="38335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Output: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“Invalid credentials”, no redirection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205651" y="1642943"/>
            <a:ext cx="4219099" cy="2761059"/>
          </a:xfrm>
          <a:prstGeom prst="roundRect">
            <a:avLst>
              <a:gd name="adj" fmla="val 6285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5398413" y="1835706"/>
            <a:ext cx="383357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TC-FARM-01: Crop Recommendation Request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98413" y="2553772"/>
            <a:ext cx="38335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Inputs: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Loamy soil, Rabi season, Punjab, 5 acres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398413" y="3286125"/>
            <a:ext cx="38335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Output: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2–3 crop suggestions, confidence %, soil &amp; disease notes, &lt;3s response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9617512" y="1642943"/>
            <a:ext cx="4219099" cy="2761059"/>
          </a:xfrm>
          <a:prstGeom prst="roundRect">
            <a:avLst>
              <a:gd name="adj" fmla="val 6285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9810274" y="1835706"/>
            <a:ext cx="383357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TC-FARM-02: Soil Suitability Check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9810274" y="2674263"/>
            <a:ext cx="38335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Inputs: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Sandy soil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9810274" y="3098244"/>
            <a:ext cx="38335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Output: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Suitable crops + compatibility rating (&lt;2s)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93790" y="4596765"/>
            <a:ext cx="4219099" cy="2881551"/>
          </a:xfrm>
          <a:prstGeom prst="roundRect">
            <a:avLst>
              <a:gd name="adj" fmla="val 6022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986552" y="4789527"/>
            <a:ext cx="383357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TC-FARM-03: Disease Diagnosis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986552" y="5628084"/>
            <a:ext cx="38335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Inputs: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Wheat + symptoms (yellow leaves, brown spots)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86552" y="6360438"/>
            <a:ext cx="38335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Output: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Disease match + treatment + prevention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5205651" y="4596765"/>
            <a:ext cx="4219099" cy="2881551"/>
          </a:xfrm>
          <a:prstGeom prst="roundRect">
            <a:avLst>
              <a:gd name="adj" fmla="val 6022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5398413" y="4789527"/>
            <a:ext cx="383357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TC-REC-01: Rule Logic Validation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5398413" y="5628084"/>
            <a:ext cx="38335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Inputs: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Loamy soil + Rabi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5398413" y="6052066"/>
            <a:ext cx="38335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Output: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Wheat recommended with high confidence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9617512" y="4596765"/>
            <a:ext cx="4219099" cy="2881551"/>
          </a:xfrm>
          <a:prstGeom prst="roundRect">
            <a:avLst>
              <a:gd name="adj" fmla="val 6022"/>
            </a:avLst>
          </a:prstGeom>
          <a:solidFill>
            <a:srgbClr val="E8F3E8"/>
          </a:solidFill>
          <a:ln/>
        </p:spPr>
      </p:sp>
      <p:sp>
        <p:nvSpPr>
          <p:cNvPr id="24" name="Text 22"/>
          <p:cNvSpPr/>
          <p:nvPr/>
        </p:nvSpPr>
        <p:spPr>
          <a:xfrm>
            <a:off x="9810274" y="4789527"/>
            <a:ext cx="383357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TC-INT-01: End-to-End Flow</a:t>
            </a:r>
            <a:endParaRPr lang="en-US" sz="2250" dirty="0"/>
          </a:p>
        </p:txBody>
      </p:sp>
      <p:sp>
        <p:nvSpPr>
          <p:cNvPr id="25" name="Text 23"/>
          <p:cNvSpPr/>
          <p:nvPr/>
        </p:nvSpPr>
        <p:spPr>
          <a:xfrm>
            <a:off x="9810274" y="5628084"/>
            <a:ext cx="38335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Steps: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Register → Login → Update soil → Get recommendation → Disease diagnosis → Logout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9810274" y="6668810"/>
            <a:ext cx="38335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Output: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Full workflow succeeds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6800"/>
            <a:ext cx="11728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Addressing Core Agricultural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6304"/>
            <a:ext cx="410075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Problem Statement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593068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581757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Inaccurate Crop Decisions: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Farmers often lack precise data for optimal crop selection and management.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3593068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94000" y="3581757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Lack of Scientific Recommendations: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Over-reliance on traditional methods without scientific backing.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135404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512409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Scattered Datasets: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Critical agricultural data is fragmented and not easily accessible for analysis.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5135404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94000" y="512409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Disease Misdiagnosis: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Difficulty in accurately identifying and treating crop diseases, leading to significant losses.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fin.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7792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Digital Solution: DARS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Web-Based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Accessible platform for comprehensive agricultural recommendations.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 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38042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Accurate suggestions for suitable crops based on various parameters.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03954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Soil Suitability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38042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Matching crops to specific soil conditions for maximized yield.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Disease Diagnosis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2636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Identifying crop diseases and recommending effective treatments.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73222"/>
            <a:ext cx="3424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Market Demand Insight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2636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Forecasting market trends to optimize planting and sales strategies.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299"/>
            <a:ext cx="123399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Functional Requirements: Core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12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essential tasks and processes DARS must perform.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192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274338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448645"/>
            <a:ext cx="3324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 Recommendation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93906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crop suggestions based on soil, season, and demand.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29192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274338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3448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Soil Suitability: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3939064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Rule-based engine analyzes data against knowledge base for matches and inferences.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06170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416748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591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Disease Treatment: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08147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disease symptoms and get treatment recommendations.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06170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416748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5591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Recommendation: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08147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rule-based suggestions.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45" y="650438"/>
            <a:ext cx="11085909" cy="6928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584" y="246092"/>
            <a:ext cx="5926238" cy="773741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D79B49C-F82C-6270-607A-913B5E1965AC}"/>
              </a:ext>
            </a:extLst>
          </p:cNvPr>
          <p:cNvSpPr/>
          <p:nvPr/>
        </p:nvSpPr>
        <p:spPr>
          <a:xfrm>
            <a:off x="597020" y="685927"/>
            <a:ext cx="807303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Use Case Diagram </a:t>
            </a:r>
            <a:endParaRPr lang="en-US" sz="4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0099"/>
            <a:ext cx="807303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 - Functional Requirements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142411"/>
            <a:ext cx="6419374" cy="2556748"/>
          </a:xfrm>
          <a:prstGeom prst="roundRect">
            <a:avLst>
              <a:gd name="adj" fmla="val 4292"/>
            </a:avLst>
          </a:prstGeom>
          <a:solidFill>
            <a:srgbClr val="FAFF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19551"/>
            <a:ext cx="6419374" cy="91440"/>
          </a:xfrm>
          <a:prstGeom prst="roundRect">
            <a:avLst>
              <a:gd name="adj" fmla="val 200930"/>
            </a:avLst>
          </a:prstGeom>
          <a:solidFill>
            <a:srgbClr val="438951"/>
          </a:solidFill>
          <a:ln/>
        </p:spPr>
      </p:sp>
      <p:sp>
        <p:nvSpPr>
          <p:cNvPr id="5" name="Shape 3"/>
          <p:cNvSpPr/>
          <p:nvPr/>
        </p:nvSpPr>
        <p:spPr>
          <a:xfrm>
            <a:off x="3697307" y="183630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3881021" y="1989415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20723" y="2652713"/>
            <a:ext cx="361152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Requirements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20723" y="3093958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responds within 2–3 seconds for all recommendations.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20723" y="3818811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500+ concurrent users with 99% uptime.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7237" y="2142411"/>
            <a:ext cx="6419374" cy="2556748"/>
          </a:xfrm>
          <a:prstGeom prst="roundRect">
            <a:avLst>
              <a:gd name="adj" fmla="val 4292"/>
            </a:avLst>
          </a:prstGeom>
          <a:solidFill>
            <a:srgbClr val="FAFFFA"/>
          </a:solidFill>
          <a:ln/>
        </p:spPr>
      </p:sp>
      <p:sp>
        <p:nvSpPr>
          <p:cNvPr id="11" name="Shape 9"/>
          <p:cNvSpPr/>
          <p:nvPr/>
        </p:nvSpPr>
        <p:spPr>
          <a:xfrm>
            <a:off x="7417237" y="2119551"/>
            <a:ext cx="6419374" cy="91440"/>
          </a:xfrm>
          <a:prstGeom prst="roundRect">
            <a:avLst>
              <a:gd name="adj" fmla="val 200930"/>
            </a:avLst>
          </a:prstGeom>
          <a:solidFill>
            <a:srgbClr val="438951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20754" y="183630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0504468" y="1989415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44170" y="2652713"/>
            <a:ext cx="272379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Safety Requirements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44170" y="3093958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Prevents unsafe/banned chemical suggestions &amp; validates user inputs.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44170" y="3818811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Daily secure backups and audit logs for rule/dataset changes.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3790" y="5209342"/>
            <a:ext cx="6419374" cy="2230041"/>
          </a:xfrm>
          <a:prstGeom prst="roundRect">
            <a:avLst>
              <a:gd name="adj" fmla="val 4920"/>
            </a:avLst>
          </a:prstGeom>
          <a:solidFill>
            <a:srgbClr val="FAFFFA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5186482"/>
            <a:ext cx="6419374" cy="91440"/>
          </a:xfrm>
          <a:prstGeom prst="roundRect">
            <a:avLst>
              <a:gd name="adj" fmla="val 200930"/>
            </a:avLst>
          </a:prstGeom>
          <a:solidFill>
            <a:srgbClr val="438951"/>
          </a:solidFill>
          <a:ln/>
        </p:spPr>
      </p:sp>
      <p:sp>
        <p:nvSpPr>
          <p:cNvPr id="19" name="Shape 17"/>
          <p:cNvSpPr/>
          <p:nvPr/>
        </p:nvSpPr>
        <p:spPr>
          <a:xfrm>
            <a:off x="3697307" y="4903232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438951"/>
          </a:solidFill>
          <a:ln/>
        </p:spPr>
      </p:sp>
      <p:sp>
        <p:nvSpPr>
          <p:cNvPr id="20" name="Text 18"/>
          <p:cNvSpPr/>
          <p:nvPr/>
        </p:nvSpPr>
        <p:spPr>
          <a:xfrm>
            <a:off x="3881021" y="5056346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1020723" y="5719643"/>
            <a:ext cx="298918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Requirements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020723" y="6160889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Password and encrypted data storage.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20723" y="6559034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Admin/agronomist access.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17237" y="5209342"/>
            <a:ext cx="6419374" cy="2230041"/>
          </a:xfrm>
          <a:prstGeom prst="roundRect">
            <a:avLst>
              <a:gd name="adj" fmla="val 4920"/>
            </a:avLst>
          </a:prstGeom>
          <a:solidFill>
            <a:srgbClr val="FAFFFA"/>
          </a:solidFill>
          <a:ln/>
        </p:spPr>
      </p:sp>
      <p:sp>
        <p:nvSpPr>
          <p:cNvPr id="25" name="Shape 23"/>
          <p:cNvSpPr/>
          <p:nvPr/>
        </p:nvSpPr>
        <p:spPr>
          <a:xfrm>
            <a:off x="7417237" y="5186482"/>
            <a:ext cx="6419374" cy="91440"/>
          </a:xfrm>
          <a:prstGeom prst="roundRect">
            <a:avLst>
              <a:gd name="adj" fmla="val 200930"/>
            </a:avLst>
          </a:prstGeom>
          <a:solidFill>
            <a:srgbClr val="438951"/>
          </a:solidFill>
          <a:ln/>
        </p:spPr>
      </p:sp>
      <p:sp>
        <p:nvSpPr>
          <p:cNvPr id="26" name="Shape 24"/>
          <p:cNvSpPr/>
          <p:nvPr/>
        </p:nvSpPr>
        <p:spPr>
          <a:xfrm>
            <a:off x="10320754" y="4903232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438951"/>
          </a:solidFill>
          <a:ln/>
        </p:spPr>
      </p:sp>
      <p:sp>
        <p:nvSpPr>
          <p:cNvPr id="27" name="Text 25"/>
          <p:cNvSpPr/>
          <p:nvPr/>
        </p:nvSpPr>
        <p:spPr>
          <a:xfrm>
            <a:off x="10504468" y="5056346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7644170" y="5719643"/>
            <a:ext cx="267688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Documentation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7644170" y="6160889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Farmer Guide, Admin Manual, and Quick Start Guide provided.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644170" y="6885742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Training materials (slides &amp; videos) available for users.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5935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7326"/>
            <a:ext cx="13042821" cy="1367909"/>
          </a:xfrm>
          <a:prstGeom prst="roundRect">
            <a:avLst>
              <a:gd name="adj" fmla="val 14924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447806"/>
            <a:ext cx="907256" cy="1306949"/>
          </a:xfrm>
          <a:prstGeom prst="roundRect">
            <a:avLst>
              <a:gd name="adj" fmla="val 18470"/>
            </a:avLst>
          </a:prstGeom>
          <a:solidFill>
            <a:srgbClr val="E8F3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758" y="2931081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340" y="2674620"/>
            <a:ext cx="4386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Presentation Layer (Frontend)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958340" y="3165038"/>
            <a:ext cx="116209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user interaction, collects inputs, and displays recommendations.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012049"/>
            <a:ext cx="13042821" cy="1367909"/>
          </a:xfrm>
          <a:prstGeom prst="roundRect">
            <a:avLst>
              <a:gd name="adj" fmla="val 14924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24270" y="4042529"/>
            <a:ext cx="907256" cy="1306949"/>
          </a:xfrm>
          <a:prstGeom prst="roundRect">
            <a:avLst>
              <a:gd name="adj" fmla="val 18470"/>
            </a:avLst>
          </a:prstGeom>
          <a:solidFill>
            <a:srgbClr val="E8F3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758" y="4525804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958340" y="4269343"/>
            <a:ext cx="6490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 / Business Logic Layer (Backend)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958340" y="4759762"/>
            <a:ext cx="116209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Processes rules, executes recommendation logic, and manages system workflows.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606772"/>
            <a:ext cx="13042821" cy="1367909"/>
          </a:xfrm>
          <a:prstGeom prst="roundRect">
            <a:avLst>
              <a:gd name="adj" fmla="val 14924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24270" y="5637252"/>
            <a:ext cx="907256" cy="1306949"/>
          </a:xfrm>
          <a:prstGeom prst="roundRect">
            <a:avLst>
              <a:gd name="adj" fmla="val 18470"/>
            </a:avLst>
          </a:prstGeom>
          <a:solidFill>
            <a:srgbClr val="E8F3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758" y="6120527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58340" y="5864066"/>
            <a:ext cx="3190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Layer (Database)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958340" y="6354485"/>
            <a:ext cx="116209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users, crops, soils, diseases, rules, and retrieves data for processing.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1064</Words>
  <Application>Microsoft Office PowerPoint</Application>
  <PresentationFormat>Custom</PresentationFormat>
  <Paragraphs>204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Nobile</vt:lpstr>
      <vt:lpstr>Fraunces Light</vt:lpstr>
      <vt:lpstr>Arial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Muhammad Anas Qadri</dc:creator>
  <cp:lastModifiedBy>Talha Irfan</cp:lastModifiedBy>
  <cp:revision>13</cp:revision>
  <dcterms:created xsi:type="dcterms:W3CDTF">2025-12-03T21:29:57Z</dcterms:created>
  <dcterms:modified xsi:type="dcterms:W3CDTF">2025-12-03T21:57:14Z</dcterms:modified>
</cp:coreProperties>
</file>